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0D7797-386D-4C29-95CF-9B9AACBC6378}">
  <a:tblStyle styleId="{240D7797-386D-4C29-95CF-9B9AACBC63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54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c5cc8501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c5cc8501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c5cc85013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c5cc85013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c5cc85013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c5cc85013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c5daf71f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c5daf71f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c5daf71f1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c5daf71f1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c5daf71f1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c5daf71f1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c5cc850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c5cc850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c5cc8501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c5cc8501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c5cc8501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c5cc8501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c5cc8501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c5cc8501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c5cc85013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c5cc85013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mean squared error is the average of the squared difference between the input and the output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c5cc85013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c5cc85013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c5daf71f1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c5daf71f1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an 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c5cc85013_0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c5cc85013_0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08575" y="388400"/>
            <a:ext cx="8068500" cy="46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Calibri"/>
                <a:ea typeface="Calibri"/>
                <a:cs typeface="Calibri"/>
                <a:sym typeface="Calibri"/>
              </a:rPr>
              <a:t>Fraud detection:</a:t>
            </a:r>
            <a:endParaRPr sz="36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Fighting the False Positives.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14800" lvl="0" indent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FAFF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525" y="779700"/>
            <a:ext cx="6519127" cy="203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525" y="2897525"/>
            <a:ext cx="6661352" cy="198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344875" y="44750"/>
            <a:ext cx="8361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Autoencoder results on test set</a:t>
            </a:r>
            <a:endParaRPr sz="2400"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7925" y="1026625"/>
            <a:ext cx="2566874" cy="148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7925" y="3166788"/>
            <a:ext cx="2566875" cy="1445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1075" y="128625"/>
            <a:ext cx="1037225" cy="9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344875" y="44750"/>
            <a:ext cx="8361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Autoencoder Summary</a:t>
            </a:r>
            <a:endParaRPr sz="2400"/>
          </a:p>
        </p:txBody>
      </p:sp>
      <p:sp>
        <p:nvSpPr>
          <p:cNvPr id="156" name="Google Shape;156;p23"/>
          <p:cNvSpPr txBox="1"/>
          <p:nvPr/>
        </p:nvSpPr>
        <p:spPr>
          <a:xfrm>
            <a:off x="3608525" y="4769275"/>
            <a:ext cx="53679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for cost calculation: https://arxiv.org/pdf/1710.07709v1.pdf</a:t>
            </a:r>
            <a:endParaRPr/>
          </a:p>
        </p:txBody>
      </p:sp>
      <p:graphicFrame>
        <p:nvGraphicFramePr>
          <p:cNvPr id="157" name="Google Shape;157;p23"/>
          <p:cNvGraphicFramePr/>
          <p:nvPr/>
        </p:nvGraphicFramePr>
        <p:xfrm>
          <a:off x="423388" y="1319825"/>
          <a:ext cx="8109800" cy="2011530"/>
        </p:xfrm>
        <a:graphic>
          <a:graphicData uri="http://schemas.openxmlformats.org/drawingml/2006/table">
            <a:tbl>
              <a:tblPr>
                <a:noFill/>
                <a:tableStyleId>{240D7797-386D-4C29-95CF-9B9AACBC6378}</a:tableStyleId>
              </a:tblPr>
              <a:tblGrid>
                <a:gridCol w="26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69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Model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Precision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Recall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F1 Score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False Positives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Cost (*)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8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Autoencoder 2 layers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5.43%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80%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10.18%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835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$151,749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8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Autoencoder H2O 2 layers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2.53%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80%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4.92%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1844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$115,357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8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Autoencoder 2 layers Tied Weights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3.04%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80%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5.85%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1532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$246,279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8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Variational Autoencoder 2 layers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3.58%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80%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6.86%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1292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$256,257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8" name="Google Shape;158;p23"/>
          <p:cNvSpPr txBox="1"/>
          <p:nvPr/>
        </p:nvSpPr>
        <p:spPr>
          <a:xfrm>
            <a:off x="537425" y="3565975"/>
            <a:ext cx="8109900" cy="12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(*) </a:t>
            </a:r>
            <a:r>
              <a:rPr lang="en" b="1"/>
              <a:t>Cost</a:t>
            </a:r>
            <a:r>
              <a:rPr lang="en"/>
              <a:t> = False Negatives Cost + False Positive Cost + Interchange Fee loss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False Negatives Cost</a:t>
            </a:r>
            <a:r>
              <a:rPr lang="en"/>
              <a:t> = dollar amount of the transactions missed as fraud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False Positives Cost</a:t>
            </a:r>
            <a:r>
              <a:rPr lang="en"/>
              <a:t>= (dollar amount of normal transactions declined)*0.5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Interchange Fee loss</a:t>
            </a:r>
            <a:r>
              <a:rPr lang="en"/>
              <a:t>=1.75%*(False Positives Cost)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075" y="128625"/>
            <a:ext cx="1037225" cy="9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/>
        </p:nvSpPr>
        <p:spPr>
          <a:xfrm>
            <a:off x="335550" y="128625"/>
            <a:ext cx="8361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Other Models</a:t>
            </a:r>
            <a:endParaRPr sz="36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440900" y="2876750"/>
            <a:ext cx="7025700" cy="6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SMOTE oversampling on training set to deal with imbalanced dataset</a:t>
            </a:r>
            <a:endParaRPr/>
          </a:p>
        </p:txBody>
      </p:sp>
      <p:graphicFrame>
        <p:nvGraphicFramePr>
          <p:cNvPr id="166" name="Google Shape;166;p24"/>
          <p:cNvGraphicFramePr/>
          <p:nvPr/>
        </p:nvGraphicFramePr>
        <p:xfrm>
          <a:off x="461150" y="1150875"/>
          <a:ext cx="8109800" cy="1682297"/>
        </p:xfrm>
        <a:graphic>
          <a:graphicData uri="http://schemas.openxmlformats.org/drawingml/2006/table">
            <a:tbl>
              <a:tblPr>
                <a:noFill/>
                <a:tableStyleId>{240D7797-386D-4C29-95CF-9B9AACBC6378}</a:tableStyleId>
              </a:tblPr>
              <a:tblGrid>
                <a:gridCol w="26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96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Model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Precision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Recall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F1 Score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False Positives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Cost (*)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1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Naive Bayes Model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2.72%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83.33%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  5.27%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1785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$195,295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/>
                        <a:t>KNN Model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34.32%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76.67%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47.42%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88</a:t>
                      </a:r>
                      <a:endParaRPr sz="1100"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$15,120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5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Logistic Regression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6.99%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83.33%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12.90%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665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$36,289</a:t>
                      </a:r>
                      <a:endParaRPr sz="11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600" y="3224750"/>
            <a:ext cx="5845901" cy="1535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3906700" y="4762500"/>
            <a:ext cx="51801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Tom Hawk, Learning from Imbalanced Classes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1075" y="128625"/>
            <a:ext cx="1037225" cy="9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425" y="1696250"/>
            <a:ext cx="3308645" cy="314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599" y="1696251"/>
            <a:ext cx="3285846" cy="314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335550" y="128625"/>
            <a:ext cx="8361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Final Solution</a:t>
            </a:r>
            <a:endParaRPr sz="36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335550" y="788688"/>
            <a:ext cx="66258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Neural Network + Pre-trained weights from autoencoder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 Forest with SMOTE oversampling</a:t>
            </a:r>
            <a:endParaRPr sz="1800"/>
          </a:p>
        </p:txBody>
      </p:sp>
      <p:sp>
        <p:nvSpPr>
          <p:cNvPr id="178" name="Google Shape;178;p25"/>
          <p:cNvSpPr txBox="1"/>
          <p:nvPr/>
        </p:nvSpPr>
        <p:spPr>
          <a:xfrm>
            <a:off x="823225" y="46876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53</a:t>
            </a:r>
            <a:endParaRPr b="1"/>
          </a:p>
        </p:txBody>
      </p:sp>
      <p:sp>
        <p:nvSpPr>
          <p:cNvPr id="179" name="Google Shape;179;p25"/>
          <p:cNvSpPr txBox="1"/>
          <p:nvPr/>
        </p:nvSpPr>
        <p:spPr>
          <a:xfrm>
            <a:off x="1378075" y="46876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20</a:t>
            </a:r>
            <a:endParaRPr b="1"/>
          </a:p>
        </p:txBody>
      </p:sp>
      <p:sp>
        <p:nvSpPr>
          <p:cNvPr id="180" name="Google Shape;180;p25"/>
          <p:cNvSpPr txBox="1"/>
          <p:nvPr/>
        </p:nvSpPr>
        <p:spPr>
          <a:xfrm>
            <a:off x="1886175" y="46876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10</a:t>
            </a:r>
            <a:endParaRPr b="1"/>
          </a:p>
        </p:txBody>
      </p:sp>
      <p:sp>
        <p:nvSpPr>
          <p:cNvPr id="181" name="Google Shape;181;p25"/>
          <p:cNvSpPr txBox="1"/>
          <p:nvPr/>
        </p:nvSpPr>
        <p:spPr>
          <a:xfrm>
            <a:off x="2956825" y="46876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10</a:t>
            </a:r>
            <a:endParaRPr b="1"/>
          </a:p>
        </p:txBody>
      </p:sp>
      <p:sp>
        <p:nvSpPr>
          <p:cNvPr id="182" name="Google Shape;182;p25"/>
          <p:cNvSpPr txBox="1"/>
          <p:nvPr/>
        </p:nvSpPr>
        <p:spPr>
          <a:xfrm>
            <a:off x="3511675" y="46876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20</a:t>
            </a:r>
            <a:endParaRPr b="1"/>
          </a:p>
        </p:txBody>
      </p:sp>
      <p:sp>
        <p:nvSpPr>
          <p:cNvPr id="183" name="Google Shape;183;p25"/>
          <p:cNvSpPr txBox="1"/>
          <p:nvPr/>
        </p:nvSpPr>
        <p:spPr>
          <a:xfrm>
            <a:off x="4019775" y="46876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53</a:t>
            </a:r>
            <a:endParaRPr b="1"/>
          </a:p>
        </p:txBody>
      </p:sp>
      <p:sp>
        <p:nvSpPr>
          <p:cNvPr id="184" name="Google Shape;184;p25"/>
          <p:cNvSpPr txBox="1"/>
          <p:nvPr/>
        </p:nvSpPr>
        <p:spPr>
          <a:xfrm>
            <a:off x="2446038" y="46876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</a:t>
            </a:r>
            <a:endParaRPr b="1"/>
          </a:p>
        </p:txBody>
      </p:sp>
      <p:sp>
        <p:nvSpPr>
          <p:cNvPr id="185" name="Google Shape;185;p25"/>
          <p:cNvSpPr txBox="1"/>
          <p:nvPr/>
        </p:nvSpPr>
        <p:spPr>
          <a:xfrm>
            <a:off x="5090425" y="46876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53</a:t>
            </a:r>
            <a:endParaRPr b="1"/>
          </a:p>
        </p:txBody>
      </p:sp>
      <p:sp>
        <p:nvSpPr>
          <p:cNvPr id="186" name="Google Shape;186;p25"/>
          <p:cNvSpPr txBox="1"/>
          <p:nvPr/>
        </p:nvSpPr>
        <p:spPr>
          <a:xfrm>
            <a:off x="5950075" y="46876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20</a:t>
            </a:r>
            <a:endParaRPr b="1"/>
          </a:p>
        </p:txBody>
      </p:sp>
      <p:sp>
        <p:nvSpPr>
          <p:cNvPr id="187" name="Google Shape;187;p25"/>
          <p:cNvSpPr txBox="1"/>
          <p:nvPr/>
        </p:nvSpPr>
        <p:spPr>
          <a:xfrm>
            <a:off x="6686775" y="46876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10</a:t>
            </a:r>
            <a:endParaRPr b="1"/>
          </a:p>
        </p:txBody>
      </p:sp>
      <p:sp>
        <p:nvSpPr>
          <p:cNvPr id="188" name="Google Shape;188;p25"/>
          <p:cNvSpPr txBox="1"/>
          <p:nvPr/>
        </p:nvSpPr>
        <p:spPr>
          <a:xfrm>
            <a:off x="7475238" y="46876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5</a:t>
            </a:r>
            <a:endParaRPr b="1"/>
          </a:p>
        </p:txBody>
      </p:sp>
      <p:sp>
        <p:nvSpPr>
          <p:cNvPr id="189" name="Google Shape;189;p25"/>
          <p:cNvSpPr txBox="1"/>
          <p:nvPr/>
        </p:nvSpPr>
        <p:spPr>
          <a:xfrm>
            <a:off x="8237238" y="46876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</a:t>
            </a:r>
            <a:endParaRPr b="1"/>
          </a:p>
        </p:txBody>
      </p:sp>
      <p:sp>
        <p:nvSpPr>
          <p:cNvPr id="190" name="Google Shape;190;p25"/>
          <p:cNvSpPr txBox="1"/>
          <p:nvPr/>
        </p:nvSpPr>
        <p:spPr>
          <a:xfrm>
            <a:off x="1941925" y="1472725"/>
            <a:ext cx="14172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Unsupervised</a:t>
            </a:r>
            <a:endParaRPr b="1"/>
          </a:p>
        </p:txBody>
      </p:sp>
      <p:sp>
        <p:nvSpPr>
          <p:cNvPr id="191" name="Google Shape;191;p25"/>
          <p:cNvSpPr txBox="1"/>
          <p:nvPr/>
        </p:nvSpPr>
        <p:spPr>
          <a:xfrm>
            <a:off x="12150" y="4675037"/>
            <a:ext cx="1137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# nodes:</a:t>
            </a:r>
            <a:endParaRPr b="1"/>
          </a:p>
        </p:txBody>
      </p:sp>
      <p:sp>
        <p:nvSpPr>
          <p:cNvPr id="192" name="Google Shape;192;p25"/>
          <p:cNvSpPr txBox="1"/>
          <p:nvPr/>
        </p:nvSpPr>
        <p:spPr>
          <a:xfrm>
            <a:off x="6133075" y="1472725"/>
            <a:ext cx="14172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Supervised</a:t>
            </a:r>
            <a:endParaRPr b="1"/>
          </a:p>
        </p:txBody>
      </p:sp>
      <p:sp>
        <p:nvSpPr>
          <p:cNvPr id="193" name="Google Shape;193;p25"/>
          <p:cNvSpPr txBox="1"/>
          <p:nvPr/>
        </p:nvSpPr>
        <p:spPr>
          <a:xfrm>
            <a:off x="4465238" y="2927275"/>
            <a:ext cx="5094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+</a:t>
            </a:r>
            <a:endParaRPr sz="3600" b="1"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1075" y="128625"/>
            <a:ext cx="1037225" cy="9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/>
        </p:nvSpPr>
        <p:spPr>
          <a:xfrm>
            <a:off x="335550" y="128625"/>
            <a:ext cx="8361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Final Models Summary</a:t>
            </a:r>
            <a:endParaRPr sz="36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00" name="Google Shape;200;p26"/>
          <p:cNvGraphicFramePr/>
          <p:nvPr/>
        </p:nvGraphicFramePr>
        <p:xfrm>
          <a:off x="461150" y="1246550"/>
          <a:ext cx="8109800" cy="1398485"/>
        </p:xfrm>
        <a:graphic>
          <a:graphicData uri="http://schemas.openxmlformats.org/drawingml/2006/table">
            <a:tbl>
              <a:tblPr>
                <a:noFill/>
                <a:tableStyleId>{240D7797-386D-4C29-95CF-9B9AACBC6378}</a:tableStyleId>
              </a:tblPr>
              <a:tblGrid>
                <a:gridCol w="261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2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2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73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Model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Precision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Recall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F1 Score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False Positives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Cost (*)</a:t>
                      </a:r>
                      <a:endParaRPr sz="1200" b="1"/>
                    </a:p>
                  </a:txBody>
                  <a:tcPr marL="91425" marR="91425" marT="91425" marB="91425">
                    <a:solidFill>
                      <a:srgbClr val="4A86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7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NN + Pre-trained weights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75%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80%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77.42%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16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$2,593</a:t>
                      </a:r>
                      <a:endParaRPr sz="120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1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Random Forest Classifier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  </a:t>
                      </a:r>
                      <a:r>
                        <a:rPr lang="en" sz="1200"/>
                        <a:t>90.38%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78.33%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83.92%</a:t>
                      </a:r>
                      <a:endParaRPr sz="12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$2,529</a:t>
                      </a: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1" name="Google Shape;201;p26"/>
          <p:cNvSpPr txBox="1"/>
          <p:nvPr/>
        </p:nvSpPr>
        <p:spPr>
          <a:xfrm>
            <a:off x="461100" y="2641225"/>
            <a:ext cx="8109900" cy="21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CONCLUSION :</a:t>
            </a:r>
            <a:endParaRPr sz="18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As seen from the above models, the cost is about 6 to 78 times lower than the previous proposed models.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have shown that in fraud detection , taking care of the false positives is as important as taking care of the frauds. 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075" y="128625"/>
            <a:ext cx="1037225" cy="9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THANK YOU </a:t>
            </a:r>
            <a:endParaRPr b="1"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075" y="128625"/>
            <a:ext cx="1037225" cy="9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484700" y="1249275"/>
            <a:ext cx="59934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1 in 5</a:t>
            </a:r>
            <a:r>
              <a:rPr lang="en"/>
              <a:t> </a:t>
            </a:r>
            <a:r>
              <a:rPr lang="en" sz="1800"/>
              <a:t>transactions declared as fraud are truly fraud</a:t>
            </a:r>
            <a:endParaRPr sz="1800"/>
          </a:p>
        </p:txBody>
      </p:sp>
      <p:sp>
        <p:nvSpPr>
          <p:cNvPr id="60" name="Google Shape;60;p14"/>
          <p:cNvSpPr txBox="1"/>
          <p:nvPr/>
        </p:nvSpPr>
        <p:spPr>
          <a:xfrm>
            <a:off x="2286925" y="2054125"/>
            <a:ext cx="59934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$9 billion</a:t>
            </a:r>
            <a:r>
              <a:rPr lang="en"/>
              <a:t> </a:t>
            </a:r>
            <a:r>
              <a:rPr lang="en" sz="1800"/>
              <a:t>is the cost of real fraud in a year</a:t>
            </a:r>
            <a:endParaRPr sz="1800"/>
          </a:p>
        </p:txBody>
      </p:sp>
      <p:sp>
        <p:nvSpPr>
          <p:cNvPr id="61" name="Google Shape;61;p14"/>
          <p:cNvSpPr txBox="1"/>
          <p:nvPr/>
        </p:nvSpPr>
        <p:spPr>
          <a:xfrm>
            <a:off x="484700" y="2924275"/>
            <a:ext cx="7605600" cy="7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0000"/>
                </a:solidFill>
              </a:rPr>
              <a:t>$118 billion</a:t>
            </a:r>
            <a:r>
              <a:rPr lang="en"/>
              <a:t> </a:t>
            </a:r>
            <a:r>
              <a:rPr lang="en" sz="1800"/>
              <a:t>is the cost of blocked sales in a year</a:t>
            </a:r>
            <a:endParaRPr sz="1800"/>
          </a:p>
        </p:txBody>
      </p:sp>
      <p:sp>
        <p:nvSpPr>
          <p:cNvPr id="62" name="Google Shape;62;p14"/>
          <p:cNvSpPr txBox="1"/>
          <p:nvPr/>
        </p:nvSpPr>
        <p:spPr>
          <a:xfrm>
            <a:off x="2764725" y="4766400"/>
            <a:ext cx="632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Javelin Strategy &amp; Research report (Pascual and Van Dyke, 2015)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35550" y="128625"/>
            <a:ext cx="8361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Problem</a:t>
            </a:r>
            <a:endParaRPr sz="36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075" y="128625"/>
            <a:ext cx="1037225" cy="9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335550" y="128625"/>
            <a:ext cx="83610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Impact</a:t>
            </a:r>
            <a:endParaRPr sz="36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2125250" y="2435375"/>
            <a:ext cx="61425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</a:rPr>
              <a:t>32% </a:t>
            </a:r>
            <a:r>
              <a:rPr lang="en" sz="1800">
                <a:solidFill>
                  <a:schemeClr val="dk1"/>
                </a:solidFill>
              </a:rPr>
              <a:t>stopped entirely</a:t>
            </a:r>
            <a:endParaRPr sz="18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568575" y="3451375"/>
            <a:ext cx="7843500" cy="8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</a:rPr>
              <a:t>Millions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lost by card issuers in interchange fees when card holders use a different card after the decline</a:t>
            </a:r>
            <a:endParaRPr sz="1800"/>
          </a:p>
        </p:txBody>
      </p:sp>
      <p:sp>
        <p:nvSpPr>
          <p:cNvPr id="72" name="Google Shape;72;p15"/>
          <p:cNvSpPr txBox="1"/>
          <p:nvPr/>
        </p:nvSpPr>
        <p:spPr>
          <a:xfrm>
            <a:off x="605900" y="1129575"/>
            <a:ext cx="7978800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</a:rPr>
              <a:t>26%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of shoppers whose cards were declined reduced their shopping at that merchant following the decline</a:t>
            </a:r>
            <a:endParaRPr sz="18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2764725" y="4766400"/>
            <a:ext cx="632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Javelin Strategy &amp; Research report (Pascual and Van Dyke, 2015)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075" y="128625"/>
            <a:ext cx="1037225" cy="9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44875" y="72725"/>
            <a:ext cx="83610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Goal</a:t>
            </a:r>
            <a:endParaRPr sz="36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6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Predict fraud, minimizing the amount of false positives</a:t>
            </a:r>
            <a:endParaRPr sz="24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Explore the role of autoencoders in fraud detection</a:t>
            </a:r>
            <a:endParaRPr sz="24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075" y="128625"/>
            <a:ext cx="1037225" cy="9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344875" y="44750"/>
            <a:ext cx="83610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Dataset</a:t>
            </a:r>
            <a:endParaRPr sz="36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Kaggle credit card dataset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28 masked features + Time + Amount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284,807 transactions, 492 frauds (0.17%): </a:t>
            </a:r>
            <a:r>
              <a:rPr lang="en" sz="1800">
                <a:solidFill>
                  <a:srgbClr val="FF0000"/>
                </a:solidFill>
              </a:rPr>
              <a:t>Imbalanced</a:t>
            </a:r>
            <a:r>
              <a:rPr lang="en" sz="1800"/>
              <a:t> 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Splitting: 200,000 training, 50,000 for validation, 34,807 for test</a:t>
            </a:r>
            <a:endParaRPr sz="18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725" y="2245775"/>
            <a:ext cx="6293301" cy="252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1075" y="128625"/>
            <a:ext cx="1037225" cy="9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344875" y="44750"/>
            <a:ext cx="8361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Autoencoders</a:t>
            </a:r>
            <a:endParaRPr sz="2400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75" y="781250"/>
            <a:ext cx="3643750" cy="40574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5870600" y="4762500"/>
            <a:ext cx="3216300" cy="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http://ufldl.stanford.edu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3988625" y="781250"/>
            <a:ext cx="5098200" cy="1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Unsupervised Learning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Objective:</a:t>
            </a:r>
            <a:r>
              <a:rPr lang="en" sz="1800"/>
              <a:t> Reconstruct the input minimizing the Mean Squared Error (MSE)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187" y="2639837"/>
            <a:ext cx="3110626" cy="11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1075" y="128625"/>
            <a:ext cx="1037225" cy="9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100" y="1427112"/>
            <a:ext cx="1932874" cy="215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118650" y="44750"/>
            <a:ext cx="73713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Autoencoders in anomaly detection</a:t>
            </a:r>
            <a:endParaRPr sz="2400"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600" y="1427112"/>
            <a:ext cx="1932875" cy="215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9785" y="1665575"/>
            <a:ext cx="957657" cy="12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50" y="1688500"/>
            <a:ext cx="1204950" cy="12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0275" y="1665563"/>
            <a:ext cx="1204950" cy="1224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118650" y="1146000"/>
            <a:ext cx="39591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autoencoder with normal transactions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1813025" y="3907350"/>
            <a:ext cx="996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MSE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81381" y="3726787"/>
            <a:ext cx="675225" cy="6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9002" y="3726787"/>
            <a:ext cx="564700" cy="4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7014825" y="3839838"/>
            <a:ext cx="996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MSE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59634" y="1665572"/>
            <a:ext cx="1108942" cy="122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61075" y="128625"/>
            <a:ext cx="1037225" cy="9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>
            <a:off x="344875" y="44750"/>
            <a:ext cx="8361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Autoencoders implementation</a:t>
            </a:r>
            <a:endParaRPr sz="2400"/>
          </a:p>
        </p:txBody>
      </p:sp>
      <p:sp>
        <p:nvSpPr>
          <p:cNvPr id="120" name="Google Shape;120;p20"/>
          <p:cNvSpPr txBox="1"/>
          <p:nvPr/>
        </p:nvSpPr>
        <p:spPr>
          <a:xfrm>
            <a:off x="344875" y="881475"/>
            <a:ext cx="7371600" cy="11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2 encoding layers autoencoder</a:t>
            </a:r>
            <a:endParaRPr sz="1800" b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2 encoding layers H2O autoencoder</a:t>
            </a:r>
            <a:endParaRPr sz="1800" b="1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2 encoding layers with tied weights</a:t>
            </a:r>
            <a:r>
              <a:rPr lang="en" sz="1800"/>
              <a:t>: encoding weights are forced to be equal to decoding weights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2 encoding layers Variational Autoencoder</a:t>
            </a:r>
            <a:r>
              <a:rPr lang="en" sz="1800"/>
              <a:t>: force the compressed representation to follow a unit gaussian distribution</a:t>
            </a: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725" y="2768425"/>
            <a:ext cx="3263424" cy="18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1047450" y="3543125"/>
            <a:ext cx="15192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Input: 53 nodes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2872639" y="46114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20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3390555" y="46114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10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385005" y="46114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10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4910407" y="46114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20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5722150" y="3543125"/>
            <a:ext cx="11658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Output: 53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3886711" y="4611475"/>
            <a:ext cx="4023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</a:rPr>
              <a:t>5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1075" y="128625"/>
            <a:ext cx="1037225" cy="9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7187525" y="2872600"/>
            <a:ext cx="17547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</a:t>
            </a:r>
            <a:r>
              <a:rPr lang="en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199,659 non-fraudulent transactions</a:t>
            </a:r>
            <a:endParaRPr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</a:t>
            </a:r>
            <a:r>
              <a:rPr lang="en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50,000 transactions, 91 frauds</a:t>
            </a:r>
            <a:endParaRPr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r>
              <a:rPr lang="en" sz="10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34,807 transactions, 60 frauds</a:t>
            </a:r>
            <a:endParaRPr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950" y="739150"/>
            <a:ext cx="6662725" cy="205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304" y="2770350"/>
            <a:ext cx="6569748" cy="2099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344875" y="44750"/>
            <a:ext cx="8361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Autoencoder results on test set</a:t>
            </a:r>
            <a:endParaRPr sz="2400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5450" y="1026375"/>
            <a:ext cx="2660874" cy="154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6725" y="3105650"/>
            <a:ext cx="2629600" cy="150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1075" y="128625"/>
            <a:ext cx="1037225" cy="9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</Words>
  <Application>Microsoft Office PowerPoint</Application>
  <PresentationFormat>On-screen Show (16:9)</PresentationFormat>
  <Paragraphs>165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Times New Roman</vt:lpstr>
      <vt:lpstr>Verdana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Pedro Rodillo</cp:lastModifiedBy>
  <cp:revision>1</cp:revision>
  <dcterms:modified xsi:type="dcterms:W3CDTF">2018-07-26T00:12:35Z</dcterms:modified>
</cp:coreProperties>
</file>